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44" r:id="rId3"/>
    <p:sldId id="345" r:id="rId4"/>
    <p:sldId id="347" r:id="rId5"/>
    <p:sldId id="346" r:id="rId6"/>
    <p:sldId id="343" r:id="rId7"/>
    <p:sldId id="349" r:id="rId8"/>
    <p:sldId id="350" r:id="rId9"/>
    <p:sldId id="351" r:id="rId10"/>
    <p:sldId id="353" r:id="rId11"/>
    <p:sldId id="355" r:id="rId12"/>
    <p:sldId id="356" r:id="rId13"/>
    <p:sldId id="354" r:id="rId14"/>
    <p:sldId id="357" r:id="rId15"/>
    <p:sldId id="267" r:id="rId1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49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F37"/>
    <a:srgbClr val="A50021"/>
    <a:srgbClr val="009999"/>
    <a:srgbClr val="660066"/>
    <a:srgbClr val="6A2C91"/>
    <a:srgbClr val="EA421F"/>
    <a:srgbClr val="004531"/>
    <a:srgbClr val="1CB12C"/>
    <a:srgbClr val="B19B54"/>
    <a:srgbClr val="B1A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67204" autoAdjust="0"/>
  </p:normalViewPr>
  <p:slideViewPr>
    <p:cSldViewPr>
      <p:cViewPr varScale="1">
        <p:scale>
          <a:sx n="58" d="100"/>
          <a:sy n="58" d="100"/>
        </p:scale>
        <p:origin x="1939" y="48"/>
      </p:cViewPr>
      <p:guideLst>
        <p:guide orient="horz" pos="3312"/>
        <p:guide pos="4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9400B6-2211-3444-A485-C2AC9D8C0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9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3A085B-84A7-2A4C-B504-0B3B14121FC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5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KIDS COUNT Data Book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provides state-by-state data for 16 indicators of child well-being. 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These indicators are organized into four domains:  economic well-being, health, education and family and community. This data is used to create a composite score that allows us to rank states overall, by domain, and by individual indicators.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very year we look at the direction in which each state is going. Each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Data Book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is a call to action of some kind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400B6-2211-3444-A485-C2AC9D8C03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Skills and education for parents - (indicators % Parents with HS diplomas, % parents with secure employment)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Health </a:t>
            </a:r>
            <a:r>
              <a:rPr lang="en-US" dirty="0"/>
              <a:t>insurance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400B6-2211-3444-A485-C2AC9D8C03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400B6-2211-3444-A485-C2AC9D8C03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438400"/>
            <a:ext cx="5943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86200"/>
            <a:ext cx="4267200" cy="175260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DEE-6492-094E-AAC7-2E4EE9B2D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B0A2-939D-7C4E-8BB9-8CE432BCB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6573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48196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DCE0A-6AE6-B347-89B7-9303C09F3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1981200"/>
            <a:ext cx="6629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1E46-1B9C-E24D-AD91-10618C19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2B06-5BCB-034D-ABE7-F7CC28F8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EDB-75EF-794E-9873-E9419B97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6768-8662-9046-9EB0-1B383CEDF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6561-5752-0A4D-A938-800417FC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D76D-0064-5C44-8F6C-4396E4581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5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6796-28F4-4C42-81F3-550A7AE6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9F55-639E-C746-85AB-FBEA82FD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AD98-F1F0-9447-9AC5-DE66EC80B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0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662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8FB38B-7E8D-3144-AA06-D1482E9B9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28600" y="0"/>
            <a:ext cx="1066800" cy="6858000"/>
          </a:xfrm>
          <a:prstGeom prst="rect">
            <a:avLst/>
          </a:prstGeom>
          <a:solidFill>
            <a:srgbClr val="78BF37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CBCSvert REVERS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t="14423" r="21206"/>
          <a:stretch/>
        </p:blipFill>
        <p:spPr bwMode="auto">
          <a:xfrm>
            <a:off x="234264" y="0"/>
            <a:ext cx="106035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 FKC FINAL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48400"/>
            <a:ext cx="1669246" cy="4826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228600" y="1828800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A421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228600" y="1864521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5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421F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8BF37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ollard@usf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"/>
          <p:cNvSpPr>
            <a:spLocks noChangeArrowheads="1"/>
          </p:cNvSpPr>
          <p:nvPr/>
        </p:nvSpPr>
        <p:spPr bwMode="auto">
          <a:xfrm>
            <a:off x="0" y="1524000"/>
            <a:ext cx="9144000" cy="2438400"/>
          </a:xfrm>
          <a:prstGeom prst="rect">
            <a:avLst/>
          </a:prstGeom>
          <a:solidFill>
            <a:srgbClr val="0045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62" name="Title 5"/>
          <p:cNvSpPr>
            <a:spLocks noGrp="1"/>
          </p:cNvSpPr>
          <p:nvPr>
            <p:ph type="ctrTitle"/>
          </p:nvPr>
        </p:nvSpPr>
        <p:spPr>
          <a:xfrm>
            <a:off x="3733800" y="1524000"/>
            <a:ext cx="5410200" cy="2438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bg1"/>
                </a:solidFill>
              </a:rPr>
              <a:t>Florida KIDS </a:t>
            </a:r>
            <a:r>
              <a:rPr lang="en-US" sz="4000" b="1" i="1" dirty="0">
                <a:solidFill>
                  <a:schemeClr val="bg1"/>
                </a:solidFill>
              </a:rPr>
              <a:t>COUNT</a:t>
            </a:r>
            <a:r>
              <a:rPr lang="en-US" sz="4000" b="1" dirty="0">
                <a:solidFill>
                  <a:schemeClr val="bg1"/>
                </a:solidFill>
              </a:rPr>
              <a:t>!</a:t>
            </a:r>
            <a:endParaRPr lang="en-US" sz="40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28600" y="0"/>
            <a:ext cx="3429000" cy="6858000"/>
          </a:xfrm>
          <a:prstGeom prst="rect">
            <a:avLst/>
          </a:prstGeom>
          <a:solidFill>
            <a:srgbClr val="78BF3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36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0" b="26394"/>
          <a:stretch/>
        </p:blipFill>
        <p:spPr bwMode="auto">
          <a:xfrm>
            <a:off x="228600" y="1565782"/>
            <a:ext cx="3429000" cy="23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CBCShorzREVER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943600"/>
            <a:ext cx="2895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33800" y="4343400"/>
            <a:ext cx="5410200" cy="1752600"/>
          </a:xfrm>
        </p:spPr>
        <p:txBody>
          <a:bodyPr/>
          <a:lstStyle/>
          <a:p>
            <a:r>
              <a:rPr lang="en-US" dirty="0">
                <a:solidFill>
                  <a:srgbClr val="EA421F"/>
                </a:solidFill>
              </a:rPr>
              <a:t>Norín</a:t>
            </a:r>
            <a:r>
              <a:rPr lang="en-US" baseline="0" dirty="0">
                <a:solidFill>
                  <a:srgbClr val="EA421F"/>
                </a:solidFill>
              </a:rPr>
              <a:t> Dollard, Ph.D.</a:t>
            </a:r>
          </a:p>
          <a:p>
            <a:r>
              <a:rPr lang="en-US" sz="1600" dirty="0"/>
              <a:t>Department of Child &amp; Family Studies</a:t>
            </a:r>
          </a:p>
          <a:p>
            <a:r>
              <a:rPr lang="en-US" sz="1600" dirty="0"/>
              <a:t>Louis de la Parte Florida Mental Health Institute</a:t>
            </a:r>
          </a:p>
          <a:p>
            <a:r>
              <a:rPr lang="en-US" sz="1600" dirty="0"/>
              <a:t>College of Behavioral &amp; Community Sciences</a:t>
            </a:r>
          </a:p>
          <a:p>
            <a:endParaRPr lang="en-US" sz="1600" dirty="0"/>
          </a:p>
          <a:p>
            <a:r>
              <a:rPr lang="en-US" sz="1800" b="1" dirty="0"/>
              <a:t>Florida Children &amp; Youth Cabinet</a:t>
            </a:r>
          </a:p>
          <a:p>
            <a:r>
              <a:rPr lang="en-US" baseline="0" dirty="0">
                <a:solidFill>
                  <a:srgbClr val="EA421F"/>
                </a:solidFill>
              </a:rPr>
              <a:t>Naples</a:t>
            </a:r>
            <a:r>
              <a:rPr lang="en-US" dirty="0">
                <a:solidFill>
                  <a:srgbClr val="EA421F"/>
                </a:solidFill>
              </a:rPr>
              <a:t>, Florida August 7, 2018 </a:t>
            </a:r>
            <a:endParaRPr lang="en-US" baseline="0" dirty="0">
              <a:solidFill>
                <a:srgbClr val="EA421F"/>
              </a:solidFill>
            </a:endParaRPr>
          </a:p>
        </p:txBody>
      </p:sp>
      <p:pic>
        <p:nvPicPr>
          <p:cNvPr id="3" name="Picture 2" descr="logo FKC FIN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800"/>
            <a:ext cx="3340100" cy="96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solidFill>
            <a:srgbClr val="EA42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3886200"/>
            <a:ext cx="9144000" cy="76200"/>
          </a:xfrm>
          <a:prstGeom prst="rect">
            <a:avLst/>
          </a:prstGeom>
          <a:solidFill>
            <a:srgbClr val="EA42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629400" cy="1143000"/>
          </a:xfrm>
        </p:spPr>
        <p:txBody>
          <a:bodyPr/>
          <a:lstStyle/>
          <a:p>
            <a:r>
              <a:rPr lang="en-US" dirty="0"/>
              <a:t>Cabinet priority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391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are making progress, but there is much to be done.</a:t>
            </a:r>
          </a:p>
          <a:p>
            <a:r>
              <a:rPr lang="en-US" dirty="0"/>
              <a:t>Poverty</a:t>
            </a:r>
          </a:p>
          <a:p>
            <a:pPr lvl="1"/>
            <a:r>
              <a:rPr lang="en-US" dirty="0"/>
              <a:t>Florida families need skills and education to better support </a:t>
            </a:r>
            <a:r>
              <a:rPr lang="en-US"/>
              <a:t>their children</a:t>
            </a:r>
          </a:p>
          <a:p>
            <a:pPr lvl="1"/>
            <a:r>
              <a:rPr lang="en-US"/>
              <a:t> </a:t>
            </a:r>
            <a:r>
              <a:rPr lang="en-US" dirty="0"/>
              <a:t>We’ve made great strides in getting children health insurance – we can’t afford to lose ground</a:t>
            </a:r>
          </a:p>
          <a:p>
            <a:pPr lvl="1"/>
            <a:r>
              <a:rPr lang="en-US" dirty="0"/>
              <a:t>Florida’s families need affordable housing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5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Cabinet priority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childhood</a:t>
            </a:r>
          </a:p>
          <a:p>
            <a:pPr lvl="1"/>
            <a:r>
              <a:rPr lang="en-US" dirty="0"/>
              <a:t>Steady progress in getting young children enrolled in early childhood education, keep up the focus on quality settings</a:t>
            </a:r>
          </a:p>
        </p:txBody>
      </p:sp>
    </p:spTree>
    <p:extLst>
      <p:ext uri="{BB962C8B-B14F-4D97-AF65-F5344CB8AC3E}">
        <p14:creationId xmlns:p14="http://schemas.microsoft.com/office/powerpoint/2010/main" val="50667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Cabinet priority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health and substance abuse</a:t>
            </a:r>
          </a:p>
          <a:p>
            <a:pPr lvl="1"/>
            <a:r>
              <a:rPr lang="en-US" dirty="0"/>
              <a:t>The Casey data do not speak directly to mental health indicators, but substance use (past 30 days) for youth continues to fall</a:t>
            </a:r>
          </a:p>
        </p:txBody>
      </p:sp>
    </p:spTree>
    <p:extLst>
      <p:ext uri="{BB962C8B-B14F-4D97-AF65-F5344CB8AC3E}">
        <p14:creationId xmlns:p14="http://schemas.microsoft.com/office/powerpoint/2010/main" val="137328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  <a:p>
            <a:pPr lvl="1"/>
            <a:r>
              <a:rPr lang="en-US" dirty="0"/>
              <a:t>We need a strong focus on well-being, to keep lowering the teen pregnancy rate, to get the number of low birthweight babies falling again, and to lower the child and teen death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5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points of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Aging out of DJJ and foster care</a:t>
            </a:r>
          </a:p>
          <a:p>
            <a:r>
              <a:rPr lang="en-US" dirty="0"/>
              <a:t>Delays in placements</a:t>
            </a:r>
          </a:p>
        </p:txBody>
      </p:sp>
    </p:spTree>
    <p:extLst>
      <p:ext uri="{BB962C8B-B14F-4D97-AF65-F5344CB8AC3E}">
        <p14:creationId xmlns:p14="http://schemas.microsoft.com/office/powerpoint/2010/main" val="429253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Norín Dollard, Ph.D.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dollard@usf.edu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(813) 974-3761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Like us on Facebook &amp; follow us on Twitter @</a:t>
            </a:r>
            <a:r>
              <a:rPr lang="en-US" dirty="0" err="1"/>
              <a:t>FLKidsCount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609600"/>
            <a:ext cx="6629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kern="0"/>
              <a:t>Agenda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1981200"/>
            <a:ext cx="6629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421F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BF37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Annie E. Casey &amp; KIDS COUNT</a:t>
            </a:r>
          </a:p>
          <a:p>
            <a:pPr lvl="1"/>
            <a:r>
              <a:rPr lang="en-US" kern="0" dirty="0"/>
              <a:t>Overview – national perspective</a:t>
            </a:r>
          </a:p>
          <a:p>
            <a:pPr lvl="1"/>
            <a:r>
              <a:rPr lang="en-US" kern="0" dirty="0"/>
              <a:t>2018 </a:t>
            </a:r>
            <a:r>
              <a:rPr lang="en-US" kern="0" dirty="0" err="1"/>
              <a:t>Databook</a:t>
            </a:r>
            <a:r>
              <a:rPr lang="en-US" kern="0" dirty="0"/>
              <a:t> findings</a:t>
            </a:r>
          </a:p>
          <a:p>
            <a:pPr lvl="1"/>
            <a:r>
              <a:rPr lang="en-US" kern="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680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609600"/>
            <a:ext cx="6629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kern="0"/>
              <a:t>Annie E. Casey Foundation</a:t>
            </a:r>
            <a:endParaRPr lang="en-US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981200"/>
            <a:ext cx="6629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421F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BF37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/>
              <a:t>Founded in 1949, the Annie E. Casey Foundation was created to help America’s kids have a brighter future by </a:t>
            </a:r>
          </a:p>
          <a:p>
            <a:pPr lvl="1"/>
            <a:r>
              <a:rPr lang="en-US" kern="0"/>
              <a:t>strengthening families, </a:t>
            </a:r>
          </a:p>
          <a:p>
            <a:pPr lvl="1"/>
            <a:r>
              <a:rPr lang="en-US" kern="0"/>
              <a:t>building stronger communities, and,</a:t>
            </a:r>
          </a:p>
          <a:p>
            <a:pPr lvl="1"/>
            <a:r>
              <a:rPr lang="en-US" kern="0"/>
              <a:t>ensuring access to opportunity.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340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609600"/>
            <a:ext cx="6629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kern="0"/>
              <a:t>Building a brighter future…</a:t>
            </a:r>
            <a:endParaRPr lang="en-US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981200"/>
            <a:ext cx="6629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421F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BF37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/>
              <a:t>One way Casey achieves this is by providing reliable data analysis through the KIDS COUNT grants in all 50 states, Washington, D.C., Puerto Rico and the Virgin Islands</a:t>
            </a:r>
          </a:p>
          <a:p>
            <a:r>
              <a:rPr lang="en-US" kern="0"/>
              <a:t>Casey funds these groups to collect data and report on the most critical measures of child and family well-being in their states. </a:t>
            </a:r>
            <a:endParaRPr 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121791"/>
            <a:ext cx="439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http://datacenter.kidscount.org/</a:t>
            </a:r>
          </a:p>
        </p:txBody>
      </p:sp>
    </p:spTree>
    <p:extLst>
      <p:ext uri="{BB962C8B-B14F-4D97-AF65-F5344CB8AC3E}">
        <p14:creationId xmlns:p14="http://schemas.microsoft.com/office/powerpoint/2010/main" val="3027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1447800" y="152400"/>
            <a:ext cx="6629400" cy="11430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/>
              <a:t>About KIDS 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9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7741026" cy="42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3400"/>
            <a:ext cx="7848600" cy="45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2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4400"/>
            <a:ext cx="7781768" cy="42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7728646" cy="42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657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C037"/>
      </a:accent1>
      <a:accent2>
        <a:srgbClr val="EA421F"/>
      </a:accent2>
      <a:accent3>
        <a:srgbClr val="0B5E40"/>
      </a:accent3>
      <a:accent4>
        <a:srgbClr val="870CC5"/>
      </a:accent4>
      <a:accent5>
        <a:srgbClr val="FEDA14"/>
      </a:accent5>
      <a:accent6>
        <a:srgbClr val="000000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21610</TotalTime>
  <Words>402</Words>
  <Application>Microsoft Office PowerPoint</Application>
  <PresentationFormat>On-screen Show (4:3)</PresentationFormat>
  <Paragraphs>61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ＭＳ Ｐゴシック</vt:lpstr>
      <vt:lpstr>Arial</vt:lpstr>
      <vt:lpstr>Blank Presentation</vt:lpstr>
      <vt:lpstr>Florida KIDS COUNT!</vt:lpstr>
      <vt:lpstr>PowerPoint Presentation</vt:lpstr>
      <vt:lpstr>PowerPoint Presentation</vt:lpstr>
      <vt:lpstr>PowerPoint Presentation</vt:lpstr>
      <vt:lpstr>About KIDS COUNT</vt:lpstr>
      <vt:lpstr>PowerPoint Presentation</vt:lpstr>
      <vt:lpstr>PowerPoint Presentation</vt:lpstr>
      <vt:lpstr>PowerPoint Presentation</vt:lpstr>
      <vt:lpstr>PowerPoint Presentation</vt:lpstr>
      <vt:lpstr>Cabinet priority areas</vt:lpstr>
      <vt:lpstr>Cabinet priority areas</vt:lpstr>
      <vt:lpstr>Cabinet priority areas</vt:lpstr>
      <vt:lpstr>Takeaways</vt:lpstr>
      <vt:lpstr>Other points of discussion</vt:lpstr>
      <vt:lpstr>Thank you</vt:lpstr>
    </vt:vector>
  </TitlesOfParts>
  <Company>Dawn Khalil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Khalil</dc:creator>
  <cp:lastModifiedBy>Crews, Laney</cp:lastModifiedBy>
  <cp:revision>265</cp:revision>
  <cp:lastPrinted>2017-01-27T19:54:19Z</cp:lastPrinted>
  <dcterms:created xsi:type="dcterms:W3CDTF">2010-07-26T15:39:34Z</dcterms:created>
  <dcterms:modified xsi:type="dcterms:W3CDTF">2018-08-09T13:30:47Z</dcterms:modified>
</cp:coreProperties>
</file>